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0" r:id="rId1"/>
  </p:sldMasterIdLst>
  <p:sldIdLst>
    <p:sldId id="256" r:id="rId2"/>
    <p:sldId id="284" r:id="rId3"/>
    <p:sldId id="289" r:id="rId4"/>
    <p:sldId id="262" r:id="rId5"/>
    <p:sldId id="280" r:id="rId6"/>
    <p:sldId id="278" r:id="rId7"/>
    <p:sldId id="290" r:id="rId8"/>
    <p:sldId id="291" r:id="rId9"/>
    <p:sldId id="292" r:id="rId10"/>
    <p:sldId id="265" r:id="rId11"/>
    <p:sldId id="288" r:id="rId12"/>
  </p:sldIdLst>
  <p:sldSz cx="12192000" cy="6858000"/>
  <p:notesSz cx="6858000" cy="9144000"/>
  <p:custDataLst>
    <p:tags r:id="rId13"/>
  </p:custData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30">
          <p15:clr>
            <a:srgbClr val="A4A3A4"/>
          </p15:clr>
        </p15:guide>
        <p15:guide id="2" pos="245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6" autoAdjust="0"/>
    <p:restoredTop sz="94660" autoAdjust="0"/>
  </p:normalViewPr>
  <p:slideViewPr>
    <p:cSldViewPr snapToGrid="0">
      <p:cViewPr>
        <p:scale>
          <a:sx n="100" d="100"/>
          <a:sy n="100" d="100"/>
        </p:scale>
        <p:origin x="-180" y="-72"/>
      </p:cViewPr>
      <p:guideLst>
        <p:guide orient="horz" pos="930"/>
        <p:guide pos="2454"/>
      </p:guideLst>
    </p:cSldViewPr>
  </p:slideViewPr>
  <p:outlineViewPr>
    <p:cViewPr>
      <p:scale>
        <a:sx n="33" d="100"/>
        <a:sy n="33" d="100"/>
      </p:scale>
      <p:origin x="0" y="9294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560" t="53526" r="-7124" b="9869"/>
          <a:stretch/>
        </p:blipFill>
        <p:spPr>
          <a:xfrm rot="16200000">
            <a:off x="-867844" y="867843"/>
            <a:ext cx="6857999" cy="5122311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-1" y="1"/>
            <a:ext cx="12229464" cy="192178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0422" y="557939"/>
            <a:ext cx="6510504" cy="1363851"/>
          </a:xfrm>
        </p:spPr>
        <p:txBody>
          <a:bodyPr anchor="b">
            <a:normAutofit/>
          </a:bodyPr>
          <a:lstStyle>
            <a:lvl1pPr algn="ctr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686382" y="3130658"/>
            <a:ext cx="5194544" cy="2691915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5586B75A-687E-405C-8A0B-8D00578BA2C3}" type="datetimeFigureOut">
              <a:rPr lang="en-US" smtClean="0"/>
              <a:pPr/>
              <a:t>9/14/2017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6679" y="1037347"/>
            <a:ext cx="4580639" cy="5820651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70422" y="2255851"/>
            <a:ext cx="1067849" cy="1067849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59877" y="5710376"/>
            <a:ext cx="1655393" cy="957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8785065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927105" y="1347508"/>
            <a:ext cx="7727620" cy="5076328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84122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9268" y="1123836"/>
            <a:ext cx="7315200" cy="486091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384575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1224366"/>
            <a:ext cx="2819400" cy="471923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1224366"/>
            <a:ext cx="7315200" cy="4764954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66749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177878" y="1406472"/>
            <a:ext cx="7315200" cy="4846320"/>
          </a:xfrm>
        </p:spPr>
        <p:txBody>
          <a:bodyPr anchor="t"/>
          <a:lstStyle>
            <a:lvl1pPr>
              <a:buClr>
                <a:schemeClr val="tx1"/>
              </a:buClr>
              <a:defRPr sz="2000"/>
            </a:lvl1pPr>
            <a:lvl2pPr>
              <a:buClr>
                <a:schemeClr val="tx1"/>
              </a:buClr>
              <a:defRPr sz="1800"/>
            </a:lvl2pPr>
            <a:lvl3pPr>
              <a:buClr>
                <a:schemeClr val="tx1"/>
              </a:buClr>
              <a:defRPr sz="1600"/>
            </a:lvl3pPr>
            <a:lvl4pPr>
              <a:buClr>
                <a:schemeClr val="tx1"/>
              </a:buClr>
              <a:defRPr sz="1400"/>
            </a:lvl4pPr>
            <a:lvl5pPr>
              <a:buClr>
                <a:schemeClr val="tx1"/>
              </a:buCl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79285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814401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1408176"/>
            <a:ext cx="3474720" cy="4865483"/>
          </a:xfrm>
        </p:spPr>
        <p:txBody>
          <a:bodyPr/>
          <a:lstStyle>
            <a:lvl1pPr>
              <a:buClr>
                <a:schemeClr val="tx1"/>
              </a:buCl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1408176"/>
            <a:ext cx="3474720" cy="486548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6435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40817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40817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231552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1824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2498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274501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7959673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7817" y="1406472"/>
            <a:ext cx="7315200" cy="4846320"/>
          </a:xfrm>
        </p:spPr>
        <p:txBody>
          <a:bodyPr anchor="t"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834640" cy="1016972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2594113"/>
            <a:ext cx="2834640" cy="3479889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Clr>
                <a:schemeClr val="bg1"/>
              </a:buClr>
              <a:buFont typeface="Arial" charset="0"/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272165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98" t="2285" r="54316" b="3069"/>
          <a:stretch/>
        </p:blipFill>
        <p:spPr>
          <a:xfrm rot="16200000">
            <a:off x="5663944" y="-5663947"/>
            <a:ext cx="864111" cy="12192000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1" y="864108"/>
            <a:ext cx="3443590" cy="599389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408176"/>
            <a:ext cx="2947482" cy="5013198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1300734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34135" y="85116"/>
            <a:ext cx="1293615" cy="74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885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  <p:sldLayoutId id="2147483972" r:id="rId1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 spc="-60" baseline="0">
          <a:solidFill>
            <a:srgbClr val="FFFFFF"/>
          </a:solidFill>
          <a:latin typeface="Cambria" charset="0"/>
          <a:ea typeface="Cambria" charset="0"/>
          <a:cs typeface="Cambria" charset="0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etermined.org/educators/resources/#*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Relationship Id="rId4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mdetermined.org/files_resources/99/studentrubricforiepparticipation.pdf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Relationship Id="rId4" Type="http://schemas.openxmlformats.org/officeDocument/2006/relationships/image" Target="../media/image7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873752" y="352425"/>
            <a:ext cx="7315200" cy="1319784"/>
          </a:xfrm>
        </p:spPr>
        <p:txBody>
          <a:bodyPr/>
          <a:lstStyle/>
          <a:p>
            <a:r>
              <a:rPr lang="en-US" b="1" dirty="0" smtClean="0"/>
              <a:t>Student-driven IEP 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6503332" y="2426329"/>
            <a:ext cx="44694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Learning Objectives:</a:t>
            </a:r>
            <a:endParaRPr lang="en-US" sz="3200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693113" y="3429000"/>
            <a:ext cx="5104280" cy="261937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/>
              </a:buClr>
              <a:buFont typeface="Wingdings 2" pitchFamily="18" charset="2"/>
              <a:buNone/>
              <a:defRPr sz="2200" kern="1200" cap="none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250"/>
              </a:spcBef>
              <a:spcAft>
                <a:spcPts val="250"/>
              </a:spcAft>
              <a:buClr>
                <a:schemeClr val="accent1"/>
              </a:buClr>
              <a:buFont typeface="Wingdings 2" pitchFamily="18" charset="2"/>
              <a:buNone/>
              <a:defRPr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understand their role and purpose of the IEP meeting.   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dirty="0"/>
              <a:t>Students will demonstrate self-determination and self-advocacy skills during their IEP meeting. 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835322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Student-driven </a:t>
            </a:r>
            <a:r>
              <a:rPr lang="en-US" dirty="0" smtClean="0"/>
              <a:t>IEP: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Synthesis Activity</a:t>
            </a:r>
            <a:endParaRPr lang="en-US" sz="2800" dirty="0">
              <a:latin typeface="+mj-lt"/>
            </a:endParaRP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785616" y="1443297"/>
            <a:ext cx="7673444" cy="5237018"/>
          </a:xfrm>
        </p:spPr>
        <p:txBody>
          <a:bodyPr>
            <a:normAutofit fontScale="92500"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Gather </a:t>
            </a:r>
            <a:r>
              <a:rPr lang="en-US" dirty="0"/>
              <a:t>materials to support the IEP planning </a:t>
            </a:r>
            <a:r>
              <a:rPr lang="en-US" dirty="0" smtClean="0"/>
              <a:t>process or create </a:t>
            </a:r>
            <a:r>
              <a:rPr lang="en-US" dirty="0"/>
              <a:t>a visual presentation that follows the Map It checklist to help guide the meeting.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For PowerPoint access </a:t>
            </a:r>
            <a:r>
              <a:rPr lang="en-US" dirty="0"/>
              <a:t>the It’s All About Me: Helping Students Create PowerPoint Presentations for IEP Meetings from the I’m Determined project, </a:t>
            </a:r>
            <a:r>
              <a:rPr lang="en-US" u="sng" dirty="0">
                <a:hlinkClick r:id="rId3"/>
              </a:rPr>
              <a:t>http://www.imdetermined.org/educators/resources/#*</a:t>
            </a:r>
            <a:r>
              <a:rPr lang="en-US" dirty="0"/>
              <a:t>.  </a:t>
            </a:r>
            <a:endParaRPr lang="en-US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Other </a:t>
            </a:r>
            <a:r>
              <a:rPr lang="en-US" dirty="0"/>
              <a:t>support materials may include: </a:t>
            </a:r>
          </a:p>
          <a:p>
            <a:pPr lvl="2" fontAlgn="base">
              <a:buFont typeface="Arial" pitchFamily="34" charset="0"/>
              <a:buChar char="•"/>
            </a:pPr>
            <a:r>
              <a:rPr lang="en-US" dirty="0"/>
              <a:t>Letters/notes from teachers regarding </a:t>
            </a:r>
            <a:r>
              <a:rPr lang="en-US" dirty="0" smtClean="0"/>
              <a:t>courses</a:t>
            </a:r>
          </a:p>
          <a:p>
            <a:pPr lvl="2" fontAlgn="base">
              <a:buFont typeface="Arial" pitchFamily="34" charset="0"/>
              <a:buChar char="•"/>
            </a:pPr>
            <a:r>
              <a:rPr lang="en-US" dirty="0" smtClean="0"/>
              <a:t>Work-Based </a:t>
            </a:r>
            <a:r>
              <a:rPr lang="en-US" dirty="0"/>
              <a:t>Learning Experience Self-Reflection Worksheet(s)  </a:t>
            </a:r>
            <a:endParaRPr lang="en-US" dirty="0" smtClean="0"/>
          </a:p>
          <a:p>
            <a:pPr lvl="2" fontAlgn="base">
              <a:buFont typeface="Arial" pitchFamily="34" charset="0"/>
              <a:buChar char="•"/>
            </a:pPr>
            <a:r>
              <a:rPr lang="en-US" dirty="0" smtClean="0"/>
              <a:t>Visual </a:t>
            </a:r>
            <a:r>
              <a:rPr lang="en-US" dirty="0"/>
              <a:t>Resume, Career Portfolio, or Resume to share work related experiences, job interest, skills, and qualifications </a:t>
            </a:r>
            <a:endParaRPr lang="en-US" dirty="0" smtClean="0"/>
          </a:p>
          <a:p>
            <a:pPr lvl="2" fontAlgn="base">
              <a:buFont typeface="Arial" pitchFamily="34" charset="0"/>
              <a:buChar char="•"/>
            </a:pPr>
            <a:r>
              <a:rPr lang="en-US" dirty="0" smtClean="0"/>
              <a:t>MapIt </a:t>
            </a:r>
            <a:r>
              <a:rPr lang="en-US" dirty="0"/>
              <a:t>completed materials including team members, strengths, weakness, hard and soft skills, personality, values, and disability awareness  </a:t>
            </a:r>
            <a:endParaRPr lang="en-US" dirty="0" smtClean="0"/>
          </a:p>
          <a:p>
            <a:pPr lvl="2" fontAlgn="base">
              <a:buFont typeface="Arial" pitchFamily="34" charset="0"/>
              <a:buChar char="•"/>
            </a:pPr>
            <a:r>
              <a:rPr lang="en-US" dirty="0" smtClean="0"/>
              <a:t>Results </a:t>
            </a:r>
            <a:r>
              <a:rPr lang="en-US" dirty="0"/>
              <a:t>from completed Interest Inventories, Learning Style inventories, Multiple Intelligences Assessments, and other Personality Assessments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Once </a:t>
            </a:r>
            <a:r>
              <a:rPr lang="en-US" dirty="0"/>
              <a:t>the date for the IEP has been determined, </a:t>
            </a:r>
            <a:r>
              <a:rPr lang="en-US" dirty="0" smtClean="0"/>
              <a:t>send </a:t>
            </a:r>
            <a:r>
              <a:rPr lang="en-US" dirty="0"/>
              <a:t>invites to IEP team members.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Before </a:t>
            </a:r>
            <a:r>
              <a:rPr lang="en-US" dirty="0"/>
              <a:t>the </a:t>
            </a:r>
            <a:r>
              <a:rPr lang="en-US" dirty="0" smtClean="0"/>
              <a:t>meeting, meet with your teacher to determine </a:t>
            </a:r>
            <a:r>
              <a:rPr lang="en-US" dirty="0"/>
              <a:t>what information should be </a:t>
            </a:r>
            <a:r>
              <a:rPr lang="en-US" dirty="0" smtClean="0"/>
              <a:t>prioritized and practice leading the meeting, following an agenda</a:t>
            </a:r>
            <a:r>
              <a:rPr lang="en-US" dirty="0"/>
              <a:t>, </a:t>
            </a:r>
            <a:r>
              <a:rPr lang="en-US" dirty="0" smtClean="0"/>
              <a:t>and using soft skills.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88369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Student-driven </a:t>
            </a:r>
            <a:r>
              <a:rPr lang="en-US" dirty="0" smtClean="0"/>
              <a:t>IEP: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Exit Ticket</a:t>
            </a:r>
            <a:endParaRPr lang="en-US" sz="2800" dirty="0">
              <a:latin typeface="+mj-lt"/>
            </a:endParaRPr>
          </a:p>
        </p:txBody>
      </p:sp>
      <p:pic>
        <p:nvPicPr>
          <p:cNvPr id="5" name="image" descr="exit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60198" y="1093041"/>
            <a:ext cx="2595071" cy="2085325"/>
          </a:xfrm>
          <a:prstGeom prst="rect">
            <a:avLst/>
          </a:prstGeom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00133" y="3575313"/>
            <a:ext cx="7315200" cy="2401607"/>
          </a:xfrm>
        </p:spPr>
        <p:txBody>
          <a:bodyPr>
            <a:normAutofit fontScale="85000" lnSpcReduction="10000"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en-US" dirty="0"/>
              <a:t>In one sentence, </a:t>
            </a:r>
            <a:r>
              <a:rPr lang="en-US" dirty="0" smtClean="0"/>
              <a:t>state </a:t>
            </a:r>
            <a:r>
              <a:rPr lang="en-US" dirty="0"/>
              <a:t>the purpose of the Individualized Education </a:t>
            </a:r>
            <a:r>
              <a:rPr lang="en-US" dirty="0" smtClean="0"/>
              <a:t>Plan</a:t>
            </a:r>
            <a:r>
              <a:rPr lang="en-US" dirty="0"/>
              <a:t>. </a:t>
            </a:r>
          </a:p>
          <a:p>
            <a:pPr lvl="0" fontAlgn="base">
              <a:buFont typeface="Arial" pitchFamily="34" charset="0"/>
              <a:buChar char="•"/>
            </a:pPr>
            <a:r>
              <a:rPr lang="en-US" dirty="0" smtClean="0"/>
              <a:t>Check </a:t>
            </a:r>
            <a:r>
              <a:rPr lang="en-US" dirty="0"/>
              <a:t>off the following self-determination and self-advocacy skills demonstrated during </a:t>
            </a:r>
            <a:r>
              <a:rPr lang="en-US" dirty="0" smtClean="0"/>
              <a:t>the IEP meeting: </a:t>
            </a:r>
            <a:endParaRPr lang="en-US" dirty="0"/>
          </a:p>
          <a:p>
            <a:pPr lvl="0" fontAlgn="base"/>
            <a:endParaRPr lang="en-US" dirty="0" smtClean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 smtClean="0"/>
              <a:t>decision </a:t>
            </a:r>
            <a:r>
              <a:rPr lang="en-US" dirty="0"/>
              <a:t>making, </a:t>
            </a:r>
            <a:endParaRPr lang="en-US" dirty="0" smtClean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 smtClean="0"/>
              <a:t>choice </a:t>
            </a:r>
            <a:r>
              <a:rPr lang="en-US" dirty="0"/>
              <a:t>making, </a:t>
            </a:r>
            <a:endParaRPr lang="en-US" dirty="0" smtClean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 smtClean="0"/>
              <a:t>problem </a:t>
            </a:r>
            <a:r>
              <a:rPr lang="en-US" dirty="0"/>
              <a:t>solving, </a:t>
            </a:r>
            <a:endParaRPr lang="en-US" dirty="0" smtClean="0"/>
          </a:p>
          <a:p>
            <a:pPr lvl="1" fontAlgn="base">
              <a:buFont typeface="Arial" panose="020B0604020202020204" pitchFamily="34" charset="0"/>
              <a:buChar char="•"/>
            </a:pPr>
            <a:r>
              <a:rPr lang="en-US" dirty="0" smtClean="0"/>
              <a:t>sharing </a:t>
            </a:r>
            <a:r>
              <a:rPr lang="en-US" dirty="0"/>
              <a:t>perspective, wants, needs, interests, preferences, and goals.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1725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/>
          <a:lstStyle/>
          <a:p>
            <a:r>
              <a:rPr lang="en-US" dirty="0"/>
              <a:t>Student-driven </a:t>
            </a:r>
            <a:r>
              <a:rPr lang="en-US" dirty="0" smtClean="0"/>
              <a:t>IEP: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723343"/>
            <a:ext cx="2947482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Kick-off Activity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875941"/>
            <a:ext cx="8029162" cy="4914345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dirty="0" smtClean="0"/>
              <a:t>“Why is This Cake on Fire” </a:t>
            </a:r>
          </a:p>
          <a:p>
            <a:pPr marL="0" indent="0" algn="ctr">
              <a:buNone/>
            </a:pPr>
            <a:r>
              <a:rPr lang="en-US" dirty="0" smtClean="0"/>
              <a:t>(Van </a:t>
            </a:r>
            <a:r>
              <a:rPr lang="en-US" dirty="0"/>
              <a:t>Dyke, Martin</a:t>
            </a:r>
            <a:r>
              <a:rPr lang="en-US" dirty="0" smtClean="0"/>
              <a:t>, &amp; Lovett, 2006</a:t>
            </a:r>
            <a:r>
              <a:rPr lang="en-US" dirty="0"/>
              <a:t>) 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502920" lvl="1" indent="0" algn="ctr">
              <a:buNone/>
            </a:pPr>
            <a:r>
              <a:rPr lang="en-US" i="1" dirty="0" smtClean="0"/>
              <a:t>“</a:t>
            </a:r>
            <a:r>
              <a:rPr lang="en-US" i="1" dirty="0"/>
              <a:t>Imagine being a small child, and hearing your parents talk about </a:t>
            </a:r>
            <a:r>
              <a:rPr lang="en-US" i="1" dirty="0" smtClean="0"/>
              <a:t>….”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502920" lvl="1" indent="0">
              <a:buNone/>
            </a:pPr>
            <a:r>
              <a:rPr lang="en-US" dirty="0" smtClean="0"/>
              <a:t>(Retrieved at http</a:t>
            </a:r>
            <a:r>
              <a:rPr lang="en-US" dirty="0"/>
              <a:t>://</a:t>
            </a:r>
            <a:r>
              <a:rPr lang="en-US" dirty="0" smtClean="0"/>
              <a:t>www.nssed.org/wp-content/uploads/2012/04/Why-is-this-cake-on-fire.pdf)</a:t>
            </a:r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62168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408176"/>
            <a:ext cx="2947482" cy="3143894"/>
          </a:xfrm>
        </p:spPr>
        <p:txBody>
          <a:bodyPr/>
          <a:lstStyle/>
          <a:p>
            <a:r>
              <a:rPr lang="en-US" dirty="0"/>
              <a:t>Student-driven </a:t>
            </a:r>
            <a:r>
              <a:rPr lang="en-US" dirty="0" smtClean="0"/>
              <a:t>IEP: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1675" y="2723343"/>
            <a:ext cx="2947482" cy="3143894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Classroom Activity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399691"/>
            <a:ext cx="7904472" cy="491434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i="1" dirty="0" smtClean="0"/>
              <a:t>Why is This </a:t>
            </a:r>
            <a:r>
              <a:rPr lang="en-US" i="1" dirty="0"/>
              <a:t>Cake on </a:t>
            </a:r>
            <a:r>
              <a:rPr lang="en-US" i="1" dirty="0" smtClean="0"/>
              <a:t>Fire? </a:t>
            </a:r>
            <a:r>
              <a:rPr lang="en-US" dirty="0" smtClean="0"/>
              <a:t>Discussion Questions: </a:t>
            </a:r>
            <a:endParaRPr lang="en-US" dirty="0"/>
          </a:p>
          <a:p>
            <a:pPr lvl="0">
              <a:buFont typeface="Arial" pitchFamily="34" charset="0"/>
              <a:buChar char="•"/>
            </a:pPr>
            <a:r>
              <a:rPr lang="en-US" dirty="0"/>
              <a:t>Is the scenario similar to your IEP experience? Why or why not?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What is your first memory of the IEP planning process? How old were you?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has your role in the IEP process changed over the years?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How would you rate your previous IEP experience: average, good, or excellent? Why?  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Do you consider yourself an active player on your IEP team or on-the-sidelines? Why?</a:t>
            </a:r>
          </a:p>
          <a:p>
            <a:pPr lvl="0">
              <a:buFont typeface="Arial" pitchFamily="34" charset="0"/>
              <a:buChar char="•"/>
            </a:pPr>
            <a:r>
              <a:rPr lang="en-US" dirty="0"/>
              <a:t>Who on your IEP team do you connect most with?  Why? </a:t>
            </a:r>
          </a:p>
          <a:p>
            <a:pPr marL="0" indent="0" algn="ctr">
              <a:buNone/>
            </a:pPr>
            <a:endParaRPr lang="en-US" sz="1600" dirty="0"/>
          </a:p>
          <a:p>
            <a:pPr lvl="1"/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08348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i="1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4" y="2717990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i="1" dirty="0" smtClean="0">
                <a:latin typeface="+mj-lt"/>
              </a:rPr>
              <a:t>Individualized Education Plan</a:t>
            </a:r>
            <a:endParaRPr lang="en-US" sz="2800" i="1" dirty="0">
              <a:latin typeface="+mj-lt"/>
            </a:endParaRPr>
          </a:p>
        </p:txBody>
      </p:sp>
      <p:pic>
        <p:nvPicPr>
          <p:cNvPr id="4" name="image" descr="IEP definition,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6595" y="904875"/>
            <a:ext cx="4284133" cy="3152093"/>
          </a:xfrm>
          <a:prstGeom prst="rect">
            <a:avLst/>
          </a:prstGeom>
        </p:spPr>
      </p:pic>
      <p:pic>
        <p:nvPicPr>
          <p:cNvPr id="7" name="image" descr="IEP goals,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844"/>
          <a:stretch/>
        </p:blipFill>
        <p:spPr>
          <a:xfrm>
            <a:off x="7501150" y="4056969"/>
            <a:ext cx="4640177" cy="2781982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435321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Student-driven IEP: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Self-Assessment</a:t>
            </a:r>
            <a:endParaRPr lang="en-US" sz="2800" dirty="0">
              <a:latin typeface="+mj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5616" y="1409874"/>
            <a:ext cx="7315200" cy="3840064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Complete the following I’m </a:t>
            </a:r>
            <a:r>
              <a:rPr lang="en-US" dirty="0"/>
              <a:t>Determined Student Rubric for IEP </a:t>
            </a:r>
            <a:r>
              <a:rPr lang="en-US" dirty="0" smtClean="0"/>
              <a:t>Participation: </a:t>
            </a:r>
            <a:r>
              <a:rPr lang="en-US" u="sng" dirty="0">
                <a:hlinkClick r:id="rId3"/>
              </a:rPr>
              <a:t>http://www.imdetermined.org/files_resources/99/studentrubricforiepparticipation.pdf</a:t>
            </a:r>
            <a:r>
              <a:rPr lang="en-US" dirty="0"/>
              <a:t>   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This rubric is designed </a:t>
            </a:r>
            <a:r>
              <a:rPr lang="en-US" dirty="0"/>
              <a:t>to </a:t>
            </a:r>
            <a:r>
              <a:rPr lang="en-US" dirty="0" smtClean="0"/>
              <a:t>self-evaluate your </a:t>
            </a:r>
            <a:r>
              <a:rPr lang="en-US" dirty="0"/>
              <a:t>IEP awareness, participation and knowledge, as well disability awareness, rights and responsibilities, and soft skills. </a:t>
            </a:r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5" name="image" descr="self evaluation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38475" y="3978419"/>
            <a:ext cx="2143125" cy="21431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944592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Student-driven IEP: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4" y="2723334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Short Term Goal Activity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410291"/>
            <a:ext cx="7626046" cy="2913639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Complete the Short Term Goal Activity handout by assessing your  </a:t>
            </a:r>
            <a:r>
              <a:rPr lang="en-US" dirty="0"/>
              <a:t>short term goals related to </a:t>
            </a:r>
            <a:r>
              <a:rPr lang="en-US" dirty="0" smtClean="0"/>
              <a:t>your long </a:t>
            </a:r>
            <a:r>
              <a:rPr lang="en-US" dirty="0"/>
              <a:t>term </a:t>
            </a:r>
            <a:r>
              <a:rPr lang="en-US" dirty="0" smtClean="0"/>
              <a:t>goals.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Start </a:t>
            </a:r>
            <a:r>
              <a:rPr lang="en-US" dirty="0"/>
              <a:t>by reviewing the definition of both types of goals: long term goals are what you want for the future (graduate from high school, get a job, attend college/training program, live independently), and short term goals are goals set in the IEP that help you reach your long term goal.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After worksheets are complete, divide </a:t>
            </a:r>
            <a:r>
              <a:rPr lang="en-US" dirty="0"/>
              <a:t>into small groups (or pairs) to discuss responses. </a:t>
            </a:r>
            <a:r>
              <a:rPr lang="en-US" dirty="0" smtClean="0"/>
              <a:t>What are some similarities and differences? </a:t>
            </a:r>
            <a:endParaRPr lang="en-US" dirty="0"/>
          </a:p>
          <a:p>
            <a:endParaRPr lang="en-US" dirty="0"/>
          </a:p>
        </p:txBody>
      </p:sp>
      <p:pic>
        <p:nvPicPr>
          <p:cNvPr id="3" name="image" descr="short term and long term goals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89"/>
          <a:stretch/>
        </p:blipFill>
        <p:spPr>
          <a:xfrm>
            <a:off x="6041491" y="4199467"/>
            <a:ext cx="3067478" cy="2661478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1501101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It Online Activity: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3" y="2723334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Leading Your IEP 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414895"/>
            <a:ext cx="7626046" cy="5378335"/>
          </a:xfrm>
        </p:spPr>
        <p:txBody>
          <a:bodyPr>
            <a:normAutofit/>
          </a:bodyPr>
          <a:lstStyle/>
          <a:p>
            <a:pPr lvl="0" fontAlgn="base">
              <a:buFont typeface="Arial" pitchFamily="34" charset="0"/>
              <a:buChar char="•"/>
            </a:pPr>
            <a:r>
              <a:rPr lang="en-US" dirty="0"/>
              <a:t>Discuss Brandon’s reflection of his IEP meeting.</a:t>
            </a:r>
          </a:p>
          <a:p>
            <a:pPr lvl="0" fontAlgn="base">
              <a:buFont typeface="Arial" pitchFamily="34" charset="0"/>
              <a:buChar char="•"/>
            </a:pPr>
            <a:r>
              <a:rPr lang="en-US" dirty="0"/>
              <a:t>What are the benefits of running your own IEP meeting?  </a:t>
            </a:r>
          </a:p>
          <a:p>
            <a:pPr lvl="0" fontAlgn="base">
              <a:buFont typeface="Arial" pitchFamily="34" charset="0"/>
              <a:buChar char="•"/>
            </a:pPr>
            <a:r>
              <a:rPr lang="en-US" dirty="0"/>
              <a:t>Review the 5 tips to remember when leading your IEP: </a:t>
            </a:r>
          </a:p>
          <a:p>
            <a:pPr marL="960120" lvl="1" indent="-457200" fontAlgn="base">
              <a:buFont typeface="+mj-lt"/>
              <a:buAutoNum type="arabicPeriod"/>
            </a:pPr>
            <a:r>
              <a:rPr lang="en-US" dirty="0"/>
              <a:t>The reason for the IEP meeting: to develop goals for next year. </a:t>
            </a:r>
            <a:endParaRPr lang="en-US" dirty="0" smtClean="0"/>
          </a:p>
          <a:p>
            <a:pPr marL="960120" lvl="1" indent="-457200" fontAlgn="base">
              <a:buFont typeface="+mj-lt"/>
              <a:buAutoNum type="arabicPeriod"/>
            </a:pPr>
            <a:r>
              <a:rPr lang="en-US" dirty="0" smtClean="0"/>
              <a:t>Know </a:t>
            </a:r>
            <a:r>
              <a:rPr lang="en-US" dirty="0"/>
              <a:t>yourself and what you want: the better you know yourself, the better your goals will be. </a:t>
            </a:r>
            <a:endParaRPr lang="en-US" dirty="0" smtClean="0"/>
          </a:p>
          <a:p>
            <a:pPr marL="960120" lvl="1" indent="-457200" fontAlgn="base">
              <a:buFont typeface="+mj-lt"/>
              <a:buAutoNum type="arabicPeriod"/>
            </a:pPr>
            <a:r>
              <a:rPr lang="en-US" dirty="0" smtClean="0"/>
              <a:t>Importance </a:t>
            </a:r>
            <a:r>
              <a:rPr lang="en-US" dirty="0"/>
              <a:t>of team support: listen to team </a:t>
            </a:r>
            <a:r>
              <a:rPr lang="en-US" dirty="0" smtClean="0"/>
              <a:t>members’ perspectives </a:t>
            </a:r>
            <a:r>
              <a:rPr lang="en-US" dirty="0"/>
              <a:t>and feedback.   </a:t>
            </a:r>
            <a:endParaRPr lang="en-US" dirty="0" smtClean="0"/>
          </a:p>
          <a:p>
            <a:pPr marL="960120" lvl="1" indent="-457200" fontAlgn="base">
              <a:buFont typeface="+mj-lt"/>
              <a:buAutoNum type="arabicPeriod"/>
            </a:pPr>
            <a:r>
              <a:rPr lang="en-US" dirty="0" smtClean="0"/>
              <a:t>Attitude </a:t>
            </a:r>
            <a:r>
              <a:rPr lang="en-US" dirty="0"/>
              <a:t>is important: lead the meeting with a positive attitude to develop great goals. </a:t>
            </a:r>
            <a:endParaRPr lang="en-US" dirty="0" smtClean="0"/>
          </a:p>
          <a:p>
            <a:pPr marL="960120" lvl="1" indent="-457200" fontAlgn="base">
              <a:buFont typeface="+mj-lt"/>
              <a:buAutoNum type="arabicPeriod"/>
            </a:pPr>
            <a:r>
              <a:rPr lang="en-US" dirty="0" smtClean="0"/>
              <a:t>Being </a:t>
            </a:r>
            <a:r>
              <a:rPr lang="en-US" dirty="0"/>
              <a:t>a good self-advocate takes practice: the first IEP meeting you lead may not be easy, but there are ways to improve for your next meeting. </a:t>
            </a:r>
          </a:p>
          <a:p>
            <a:pPr lvl="0" fontAlgn="base">
              <a:buFont typeface="Arial" pitchFamily="34" charset="0"/>
              <a:buChar char="•"/>
            </a:pPr>
            <a:r>
              <a:rPr lang="en-US" dirty="0"/>
              <a:t>Review the student led IEP checklist.  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225947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Student-driven IEP: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IEP Team Member Interview Activity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411535"/>
            <a:ext cx="7626046" cy="5378335"/>
          </a:xfrm>
        </p:spPr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Review your Map </a:t>
            </a:r>
            <a:r>
              <a:rPr lang="en-US" dirty="0"/>
              <a:t>It: Your Team </a:t>
            </a:r>
            <a:r>
              <a:rPr lang="en-US" dirty="0" smtClean="0"/>
              <a:t>list. Ask yourself the following questions and edit Your Team if needed: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en-US" dirty="0"/>
              <a:t>Do I need to update my circle? 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Have team members changed?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Have close friends or family changed?</a:t>
            </a:r>
          </a:p>
          <a:p>
            <a:pPr lvl="1">
              <a:buFont typeface="Arial" pitchFamily="34" charset="0"/>
              <a:buChar char="•"/>
            </a:pPr>
            <a:r>
              <a:rPr lang="en-US" dirty="0"/>
              <a:t>Do I need to add new people from the community or work-based learning experiences?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Next, interview </a:t>
            </a:r>
            <a:r>
              <a:rPr lang="en-US" dirty="0"/>
              <a:t>members of </a:t>
            </a:r>
            <a:r>
              <a:rPr lang="en-US" dirty="0" smtClean="0"/>
              <a:t>your IEP team to learn more </a:t>
            </a:r>
            <a:r>
              <a:rPr lang="en-US" dirty="0"/>
              <a:t>about their profession, or background, and how they might be able to </a:t>
            </a:r>
            <a:r>
              <a:rPr lang="en-US" dirty="0" smtClean="0"/>
              <a:t>support post-secondary </a:t>
            </a:r>
            <a:r>
              <a:rPr lang="fr-FR" dirty="0" smtClean="0"/>
              <a:t>transition. Ask the following questions: </a:t>
            </a:r>
            <a:endParaRPr lang="en-US" dirty="0"/>
          </a:p>
          <a:p>
            <a:pPr lvl="1">
              <a:buFont typeface="Arial" pitchFamily="34" charset="0"/>
              <a:buChar char="•"/>
            </a:pPr>
            <a:r>
              <a:rPr lang="fr-FR" dirty="0"/>
              <a:t>Share a little about your profession and your </a:t>
            </a:r>
            <a:r>
              <a:rPr lang="fr-FR" dirty="0" smtClean="0"/>
              <a:t>work with students.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Explain </a:t>
            </a:r>
            <a:r>
              <a:rPr lang="en-US" dirty="0"/>
              <a:t>your role in the IEP process</a:t>
            </a:r>
            <a:r>
              <a:rPr lang="en-US" dirty="0" smtClean="0"/>
              <a:t>.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How </a:t>
            </a:r>
            <a:r>
              <a:rPr lang="fr-FR" dirty="0"/>
              <a:t>many IEP meetings have you attended</a:t>
            </a:r>
            <a:r>
              <a:rPr lang="fr-FR" dirty="0" smtClean="0"/>
              <a:t>? </a:t>
            </a:r>
          </a:p>
          <a:p>
            <a:pPr lvl="1">
              <a:buFont typeface="Arial" pitchFamily="34" charset="0"/>
              <a:buChar char="•"/>
            </a:pPr>
            <a:r>
              <a:rPr lang="fr-FR" dirty="0" smtClean="0"/>
              <a:t>What </a:t>
            </a:r>
            <a:r>
              <a:rPr lang="fr-FR" dirty="0"/>
              <a:t>type of input do you offer during the meeting? </a:t>
            </a:r>
            <a:endParaRPr lang="fr-FR" dirty="0" smtClean="0"/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What </a:t>
            </a:r>
            <a:r>
              <a:rPr lang="en-US" dirty="0"/>
              <a:t>can be done to improve the IEP experience?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605937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Student-driven IEP: </a:t>
            </a:r>
            <a:br>
              <a:rPr lang="en-US" dirty="0" smtClean="0"/>
            </a:br>
            <a:r>
              <a:rPr lang="en-US" dirty="0"/>
              <a:t/>
            </a:r>
            <a:br>
              <a:rPr lang="en-US" dirty="0"/>
            </a:br>
            <a:endParaRPr lang="en-US" sz="2800" dirty="0">
              <a:latin typeface="+mj-lt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8562" y="2723343"/>
            <a:ext cx="2947482" cy="505225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200" kern="1200" spc="-60" baseline="0">
                <a:solidFill>
                  <a:srgbClr val="FFFFFF"/>
                </a:solidFill>
                <a:latin typeface="Cambria" charset="0"/>
                <a:ea typeface="Cambria" charset="0"/>
                <a:cs typeface="Cambria" charset="0"/>
              </a:defRPr>
            </a:lvl1pPr>
          </a:lstStyle>
          <a:p>
            <a:r>
              <a:rPr lang="en-US" sz="2800" dirty="0" smtClean="0">
                <a:latin typeface="+mj-lt"/>
              </a:rPr>
              <a:t>Role Play Preparation Activity </a:t>
            </a:r>
            <a:endParaRPr lang="en-US" sz="2800" dirty="0">
              <a:latin typeface="+mj-lt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3785616" y="1245137"/>
            <a:ext cx="7626046" cy="5378335"/>
          </a:xfrm>
        </p:spPr>
        <p:txBody>
          <a:bodyPr>
            <a:normAutofit lnSpcReduction="10000"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Each of you will be divided into a small group and assigned a role </a:t>
            </a:r>
            <a:r>
              <a:rPr lang="en-US" dirty="0"/>
              <a:t>such as student, principal, teacher, parent, friend, counselor, psychologist, audiologist, speech language pathologist, </a:t>
            </a:r>
            <a:r>
              <a:rPr lang="en-US" dirty="0" smtClean="0"/>
              <a:t>or </a:t>
            </a:r>
            <a:r>
              <a:rPr lang="en-US" dirty="0"/>
              <a:t>VR counselor. </a:t>
            </a:r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In your group, role play a student-driven </a:t>
            </a:r>
            <a:r>
              <a:rPr lang="en-US" dirty="0"/>
              <a:t>IEP meeting where the student leads an IEP meeting based on the Map It </a:t>
            </a:r>
            <a:r>
              <a:rPr lang="en-US" dirty="0" smtClean="0"/>
              <a:t>checklist.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Practice using </a:t>
            </a:r>
            <a:r>
              <a:rPr lang="en-US" dirty="0"/>
              <a:t>support materials such as a Visual Resume, information from their Career Portfolio, or a formal IEP presentation</a:t>
            </a:r>
            <a:r>
              <a:rPr lang="en-US" dirty="0" smtClean="0"/>
              <a:t>. You can use the PowerPoint template provided or create your own. </a:t>
            </a:r>
          </a:p>
          <a:p>
            <a:pPr marL="0" indent="0">
              <a:buNone/>
            </a:pPr>
            <a:r>
              <a:rPr lang="en-US" dirty="0" smtClean="0"/>
              <a:t>Role play activity will be graded on:</a:t>
            </a:r>
            <a:endParaRPr lang="en-US" dirty="0"/>
          </a:p>
          <a:p>
            <a:pPr lvl="1" fontAlgn="base">
              <a:buFont typeface="Arial" pitchFamily="34" charset="0"/>
              <a:buChar char="•"/>
            </a:pPr>
            <a:r>
              <a:rPr lang="en-US" dirty="0"/>
              <a:t>Being prepared with </a:t>
            </a:r>
            <a:r>
              <a:rPr lang="en-US" dirty="0" smtClean="0"/>
              <a:t>your presentation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Following </a:t>
            </a:r>
            <a:r>
              <a:rPr lang="en-US" dirty="0"/>
              <a:t>the Map IT </a:t>
            </a:r>
            <a:r>
              <a:rPr lang="en-US" dirty="0" smtClean="0"/>
              <a:t>checklist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Dressing </a:t>
            </a:r>
            <a:r>
              <a:rPr lang="en-US" dirty="0"/>
              <a:t>and acting professionally </a:t>
            </a:r>
            <a:endParaRPr lang="en-US" dirty="0" smtClean="0"/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Demonstrating </a:t>
            </a:r>
            <a:r>
              <a:rPr lang="en-US" dirty="0"/>
              <a:t>soft </a:t>
            </a:r>
            <a:r>
              <a:rPr lang="en-US" dirty="0" smtClean="0"/>
              <a:t>skills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Exhibiting </a:t>
            </a:r>
            <a:r>
              <a:rPr lang="en-US" dirty="0"/>
              <a:t>self-determination </a:t>
            </a:r>
            <a:r>
              <a:rPr lang="en-US" dirty="0" smtClean="0"/>
              <a:t>skills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Self-advocating </a:t>
            </a:r>
            <a:r>
              <a:rPr lang="en-US" dirty="0"/>
              <a:t>SMART goals/steps </a:t>
            </a:r>
          </a:p>
          <a:p>
            <a:pPr lvl="1" fontAlgn="base">
              <a:buFont typeface="Arial" pitchFamily="34" charset="0"/>
              <a:buChar char="•"/>
            </a:pPr>
            <a:r>
              <a:rPr lang="en-US" dirty="0" smtClean="0"/>
              <a:t>Post-meeting </a:t>
            </a:r>
            <a:r>
              <a:rPr lang="en-US" dirty="0"/>
              <a:t>self-evaluation and accepting constructive feedback from teacher</a:t>
            </a:r>
          </a:p>
          <a:p>
            <a:endParaRPr 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87648132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COUNT" val="11"/>
  <p:tag name="ARTICULATE_PROJECT_OPEN" val="0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Frame">
  <a:themeElements>
    <a:clrScheme name="PEPNET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2B3383"/>
      </a:accent1>
      <a:accent2>
        <a:srgbClr val="FAB900"/>
      </a:accent2>
      <a:accent3>
        <a:srgbClr val="E98623"/>
      </a:accent3>
      <a:accent4>
        <a:srgbClr val="6B4E71"/>
      </a:accent4>
      <a:accent5>
        <a:srgbClr val="32495E"/>
      </a:accent5>
      <a:accent6>
        <a:srgbClr val="D95D39"/>
      </a:accent6>
      <a:hlink>
        <a:srgbClr val="90BB23"/>
      </a:hlink>
      <a:folHlink>
        <a:srgbClr val="EE7008"/>
      </a:folHlink>
    </a:clrScheme>
    <a:fontScheme name="Corbel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MapIt Section 3 template" id="{1663D9A9-7819-CE4F-BE14-15F2DC89F022}" vid="{FE670F73-3B46-D741-9870-E68A10F53C7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MapIt Section 3 template</Template>
  <TotalTime>1350</TotalTime>
  <Words>1007</Words>
  <Application>Microsoft Office PowerPoint</Application>
  <PresentationFormat>Custom</PresentationFormat>
  <Paragraphs>91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Frame</vt:lpstr>
      <vt:lpstr>Student-driven IEP </vt:lpstr>
      <vt:lpstr>Student-driven IEP:  </vt:lpstr>
      <vt:lpstr>Student-driven IEP:  </vt:lpstr>
      <vt:lpstr>Map It Online Activity:  </vt:lpstr>
      <vt:lpstr>Student-driven IEP:   </vt:lpstr>
      <vt:lpstr>Student-driven IEP:   </vt:lpstr>
      <vt:lpstr>Map It Online Activity:  </vt:lpstr>
      <vt:lpstr>Student-driven IEP:   </vt:lpstr>
      <vt:lpstr>Student-driven IEP:   </vt:lpstr>
      <vt:lpstr>Student-driven IEP:   </vt:lpstr>
      <vt:lpstr>Student-driven IEP:   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Dadmun, Melissa</dc:creator>
  <cp:lastModifiedBy>Samudra</cp:lastModifiedBy>
  <cp:revision>98</cp:revision>
  <dcterms:created xsi:type="dcterms:W3CDTF">2017-05-12T19:19:56Z</dcterms:created>
  <dcterms:modified xsi:type="dcterms:W3CDTF">2017-09-14T10:08:31Z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4D56E419-451D-482E-92D9-A26EB7BD84D4</vt:lpwstr>
  </property>
  <property fmtid="{D5CDD505-2E9C-101B-9397-08002B2CF9AE}" pid="3" name="ArticulatePath">
    <vt:lpwstr>Student-driven IEP PowerPoint</vt:lpwstr>
  </property>
</Properties>
</file>