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0" r:id="rId1"/>
  </p:sldMasterIdLst>
  <p:sldIdLst>
    <p:sldId id="256" r:id="rId2"/>
    <p:sldId id="274" r:id="rId3"/>
    <p:sldId id="276" r:id="rId4"/>
    <p:sldId id="262" r:id="rId5"/>
    <p:sldId id="267" r:id="rId6"/>
    <p:sldId id="265" r:id="rId7"/>
    <p:sldId id="278" r:id="rId8"/>
    <p:sldId id="280" r:id="rId9"/>
    <p:sldId id="281" r:id="rId10"/>
    <p:sldId id="259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48">
          <p15:clr>
            <a:srgbClr val="A4A3A4"/>
          </p15:clr>
        </p15:guide>
        <p15:guide id="2" orient="horz" pos="4218">
          <p15:clr>
            <a:srgbClr val="A4A3A4"/>
          </p15:clr>
        </p15:guide>
        <p15:guide id="3" pos="222">
          <p15:clr>
            <a:srgbClr val="A4A3A4"/>
          </p15:clr>
        </p15:guide>
        <p15:guide id="4" pos="24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942" y="-378"/>
      </p:cViewPr>
      <p:guideLst>
        <p:guide orient="horz" pos="948"/>
        <p:guide orient="horz" pos="4218"/>
        <p:guide pos="222"/>
        <p:guide pos="2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53526" r="-7124" b="9869"/>
          <a:stretch/>
        </p:blipFill>
        <p:spPr>
          <a:xfrm rot="16200000">
            <a:off x="-867844" y="867843"/>
            <a:ext cx="6857999" cy="51223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1"/>
            <a:ext cx="12229464" cy="19217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0422" y="557939"/>
            <a:ext cx="6510504" cy="1363851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6382" y="3130658"/>
            <a:ext cx="5194544" cy="2691915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07-Sep-17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9" y="1037347"/>
            <a:ext cx="4580639" cy="5820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22" y="2255851"/>
            <a:ext cx="1067849" cy="10678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77" y="5710376"/>
            <a:ext cx="1655393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8506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27105" y="1347508"/>
            <a:ext cx="7727620" cy="507632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6032" y="1408176"/>
            <a:ext cx="2834640" cy="1016972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2594113"/>
            <a:ext cx="2834640" cy="347988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12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9268" y="1123836"/>
            <a:ext cx="7315200" cy="486091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4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1224366"/>
            <a:ext cx="2819400" cy="47192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1224366"/>
            <a:ext cx="7315200" cy="476495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74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77878" y="1406472"/>
            <a:ext cx="7315200" cy="4846320"/>
          </a:xfrm>
        </p:spPr>
        <p:txBody>
          <a:bodyPr anchor="t"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2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4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1408176"/>
            <a:ext cx="3474720" cy="4865483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1408176"/>
            <a:ext cx="3474720" cy="48654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35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40817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231552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40817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231552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8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98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74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8" t="2285" r="54316" b="3069"/>
          <a:stretch/>
        </p:blipFill>
        <p:spPr>
          <a:xfrm rot="16200000">
            <a:off x="5663944" y="-5663947"/>
            <a:ext cx="864111" cy="1219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135" y="85116"/>
            <a:ext cx="1293615" cy="7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596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817" y="1406472"/>
            <a:ext cx="7315200" cy="484632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6032" y="1408176"/>
            <a:ext cx="2834640" cy="1016972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2594113"/>
            <a:ext cx="2834640" cy="347988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21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8" t="2285" r="54316" b="3069"/>
          <a:stretch/>
        </p:blipFill>
        <p:spPr>
          <a:xfrm rot="16200000">
            <a:off x="5663944" y="-5663947"/>
            <a:ext cx="864111" cy="1219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864108"/>
            <a:ext cx="3443590" cy="59938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131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1300734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135" y="85116"/>
            <a:ext cx="1293615" cy="7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60" baseline="0">
          <a:solidFill>
            <a:srgbClr val="FFFFFF"/>
          </a:solidFill>
          <a:latin typeface="Cambria" charset="0"/>
          <a:ea typeface="Cambria" charset="0"/>
          <a:cs typeface="Cambria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ithsonianchannel.com/videos/the-home-of-the-wright-brothers/2090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jpg"/><Relationship Id="rId5" Type="http://schemas.openxmlformats.org/officeDocument/2006/relationships/hyperlink" Target="https://www.dcmp.org/media/5766-inventing-flight-for-schools-history-of-flight-videos/stream?digest=32052" TargetMode="External"/><Relationship Id="rId4" Type="http://schemas.openxmlformats.org/officeDocument/2006/relationships/hyperlink" Target="https://youtu.be/fZyZxDWjkZ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1x8DMfbYN4?list=PLx1wHz1f-8J_xKVdU7DGa5RWIwWzRWNVt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hyperlink" Target="https://youtu.be/-HSn3o0kv4k" TargetMode="External"/><Relationship Id="rId4" Type="http://schemas.openxmlformats.org/officeDocument/2006/relationships/hyperlink" Target="https://youtu.be/H3KSKS3TTb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lit.org/texts/the-wright-brothers-air-pioneer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hyperlink" Target="https://www.dcmp.org/media/5767-inventing-flight-for-schools-tutorials/stream?digest=32054" TargetMode="External"/><Relationship Id="rId5" Type="http://schemas.openxmlformats.org/officeDocument/2006/relationships/hyperlink" Target="https://www.dcmp.org/media/5766-inventing-flight-for-schools-history-of-flight-videos" TargetMode="External"/><Relationship Id="rId4" Type="http://schemas.openxmlformats.org/officeDocument/2006/relationships/hyperlink" Target="http://www.ducksters.com/biography/wright_brothers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8433" y="257175"/>
            <a:ext cx="7315200" cy="1328027"/>
          </a:xfrm>
        </p:spPr>
        <p:txBody>
          <a:bodyPr/>
          <a:lstStyle/>
          <a:p>
            <a:r>
              <a:rPr lang="en-US" dirty="0" smtClean="0"/>
              <a:t>Dreams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03332" y="2426329"/>
            <a:ext cx="4469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Learning Objectives:</a:t>
            </a:r>
            <a:endParaRPr lang="en-US" sz="3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693113" y="3429000"/>
            <a:ext cx="5104280" cy="2619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Students will identify a personal dream in the areas of education and training, employment, relationships, and independent living.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Students will analyze their dreams and determine which of their dreams should become personal goals</a:t>
            </a:r>
            <a:r>
              <a:rPr lang="en-US" dirty="0" smtClean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5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Activity: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252919" y="1846327"/>
            <a:ext cx="2947482" cy="34495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60" baseline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 smtClean="0"/>
              <a:t>“Who am I?”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2376" y="2818886"/>
            <a:ext cx="8241973" cy="279868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After </a:t>
            </a:r>
            <a:r>
              <a:rPr lang="en-US" dirty="0" smtClean="0"/>
              <a:t>evaluating your four </a:t>
            </a:r>
            <a:r>
              <a:rPr lang="en-US" dirty="0"/>
              <a:t>dreams in </a:t>
            </a:r>
            <a:r>
              <a:rPr lang="en-US" i="1" dirty="0"/>
              <a:t>Map It</a:t>
            </a:r>
            <a:r>
              <a:rPr lang="en-US" dirty="0"/>
              <a:t>, </a:t>
            </a:r>
            <a:r>
              <a:rPr lang="en-US" dirty="0" smtClean="0"/>
              <a:t>check </a:t>
            </a:r>
            <a:r>
              <a:rPr lang="en-US" dirty="0"/>
              <a:t>the goal box on the “Who Am I” Summary Worksheet for any dream </a:t>
            </a:r>
            <a:r>
              <a:rPr lang="en-US" dirty="0" smtClean="0"/>
              <a:t>you would </a:t>
            </a:r>
            <a:r>
              <a:rPr lang="en-US" dirty="0"/>
              <a:t>like to become a goal.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31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Kick-off Activity: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2919" y="1855851"/>
            <a:ext cx="2947482" cy="40115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60" baseline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 smtClean="0"/>
              <a:t>The Wright brothers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7489" y="1251653"/>
            <a:ext cx="7315200" cy="5200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Choose one of the following videos about the Wright brothers:</a:t>
            </a:r>
          </a:p>
          <a:p>
            <a:pPr lvl="1">
              <a:buFont typeface="Arial" pitchFamily="34" charset="0"/>
              <a:buChar char="•"/>
            </a:pPr>
            <a:r>
              <a:rPr lang="en-US" sz="1300" dirty="0"/>
              <a:t>Aerial America: The Home of the Wright </a:t>
            </a:r>
            <a:r>
              <a:rPr lang="en-US" sz="1300" dirty="0" smtClean="0"/>
              <a:t>Brothers, </a:t>
            </a:r>
            <a:r>
              <a:rPr lang="en-US" sz="1300" u="sng" dirty="0" smtClean="0">
                <a:hlinkClick r:id="rId3"/>
              </a:rPr>
              <a:t>http://www.smithsonianchannel.com/videos/the-home-of-the-wright-brothers/20903</a:t>
            </a:r>
            <a:r>
              <a:rPr lang="en-US" sz="1300" dirty="0" smtClean="0"/>
              <a:t> (3:30)</a:t>
            </a:r>
            <a:endParaRPr lang="en-US" sz="1300" dirty="0"/>
          </a:p>
          <a:p>
            <a:pPr lvl="1">
              <a:buFont typeface="Arial" pitchFamily="34" charset="0"/>
              <a:buChar char="•"/>
            </a:pPr>
            <a:r>
              <a:rPr lang="en-US" sz="1300" dirty="0" smtClean="0"/>
              <a:t>Stories</a:t>
            </a:r>
            <a:r>
              <a:rPr lang="en-US" sz="1300" dirty="0"/>
              <a:t>- the Wright Brothers, Orville and Wilbur  </a:t>
            </a:r>
            <a:r>
              <a:rPr lang="en-US" sz="1300" u="sng" dirty="0">
                <a:hlinkClick r:id="rId4"/>
              </a:rPr>
              <a:t>https://youtu.be/fZyZxDWjkZ0</a:t>
            </a:r>
            <a:r>
              <a:rPr lang="en-US" sz="1300" dirty="0"/>
              <a:t> (7:15). </a:t>
            </a:r>
          </a:p>
          <a:p>
            <a:pPr lvl="1">
              <a:buFont typeface="Arial" pitchFamily="34" charset="0"/>
              <a:buChar char="•"/>
            </a:pPr>
            <a:r>
              <a:rPr lang="en-US" sz="1300" dirty="0"/>
              <a:t>DCMP Inventing Flight for Schools: History of Flight Videos </a:t>
            </a:r>
            <a:r>
              <a:rPr lang="en-US" sz="1300" u="sng" dirty="0">
                <a:hlinkClick r:id="rId5"/>
              </a:rPr>
              <a:t>https://www.dcmp.org/media/5766-inventing-flight-for-schools-history-of-flight-videos/stream?digest=32052#</a:t>
            </a:r>
            <a:r>
              <a:rPr lang="en-US" sz="1300" dirty="0"/>
              <a:t> (first </a:t>
            </a:r>
            <a:r>
              <a:rPr lang="en-US" sz="1300" dirty="0" smtClean="0"/>
              <a:t>20:00)</a:t>
            </a:r>
          </a:p>
          <a:p>
            <a:pPr marL="0" lvl="0" indent="0">
              <a:buNone/>
            </a:pPr>
            <a:r>
              <a:rPr lang="en-US" dirty="0" smtClean="0"/>
              <a:t>Video Discussion Prompts: 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What dream did Orville and Wilbur have?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What was their dream fueled by?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Who helped them along the way? How? 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What experiences influenced the brothers along the way?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What obstacles did the brothers face? 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How did the brother’s dream match their traits, strengths, interests, and skills?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Image" descr="Wright Brother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545" y="2806008"/>
            <a:ext cx="2497129" cy="17404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35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02" y="1408777"/>
            <a:ext cx="2947482" cy="2700018"/>
          </a:xfrm>
        </p:spPr>
        <p:txBody>
          <a:bodyPr/>
          <a:lstStyle/>
          <a:p>
            <a:r>
              <a:rPr lang="en-US" dirty="0" smtClean="0"/>
              <a:t>Dreams Classroom Discussion Activity: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821" y="1235583"/>
            <a:ext cx="7315200" cy="51206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Share </a:t>
            </a:r>
            <a:r>
              <a:rPr lang="en-US" dirty="0"/>
              <a:t>a time when </a:t>
            </a:r>
            <a:r>
              <a:rPr lang="en-US" dirty="0" smtClean="0"/>
              <a:t>you had </a:t>
            </a:r>
            <a:r>
              <a:rPr lang="en-US" dirty="0"/>
              <a:t>to work hard for something </a:t>
            </a:r>
            <a:r>
              <a:rPr lang="en-US" dirty="0" smtClean="0"/>
              <a:t>you really </a:t>
            </a:r>
            <a:r>
              <a:rPr lang="en-US" dirty="0"/>
              <a:t>wanted.  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Did you succeed</a:t>
            </a:r>
            <a:r>
              <a:rPr lang="en-US" dirty="0"/>
              <a:t>? 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obstacles did </a:t>
            </a:r>
            <a:r>
              <a:rPr lang="en-US" dirty="0" smtClean="0"/>
              <a:t>you face</a:t>
            </a:r>
            <a:r>
              <a:rPr lang="en-US" dirty="0"/>
              <a:t>? 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What/who </a:t>
            </a:r>
            <a:r>
              <a:rPr lang="en-US" dirty="0"/>
              <a:t>helped </a:t>
            </a:r>
            <a:r>
              <a:rPr lang="en-US" dirty="0" smtClean="0"/>
              <a:t>you along </a:t>
            </a:r>
            <a:r>
              <a:rPr lang="en-US" dirty="0"/>
              <a:t>the way?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makes some dreams realistic and other dreams unrealistic </a:t>
            </a:r>
            <a:r>
              <a:rPr lang="en-US" dirty="0" smtClean="0"/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You </a:t>
            </a:r>
            <a:r>
              <a:rPr lang="en-US" dirty="0"/>
              <a:t>need specific skills and abilities to make some dreams realistic.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You need to be able to work hard, have commitment for some dreams.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Some dreams are unrealistic because they are out of your control.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Throughout this lesson, you will be creating dreams in 3 areas of your life: education/training</a:t>
            </a:r>
            <a:r>
              <a:rPr lang="en-US" dirty="0"/>
              <a:t>, employment, </a:t>
            </a:r>
            <a:r>
              <a:rPr lang="en-US" dirty="0" smtClean="0"/>
              <a:t>life (relationships and </a:t>
            </a:r>
            <a:r>
              <a:rPr lang="en-US" dirty="0"/>
              <a:t>independent </a:t>
            </a:r>
            <a:r>
              <a:rPr lang="en-US" dirty="0" smtClean="0"/>
              <a:t>living).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You will have the chance to test </a:t>
            </a:r>
            <a:r>
              <a:rPr lang="en-US" dirty="0"/>
              <a:t>these dreams to see if they are realistic </a:t>
            </a:r>
            <a:r>
              <a:rPr lang="en-US" dirty="0" smtClean="0"/>
              <a:t>and </a:t>
            </a:r>
            <a:r>
              <a:rPr lang="en-US" dirty="0"/>
              <a:t>if they should become goals.</a:t>
            </a:r>
          </a:p>
          <a:p>
            <a:endParaRPr lang="en-US" dirty="0"/>
          </a:p>
        </p:txBody>
      </p:sp>
      <p:pic>
        <p:nvPicPr>
          <p:cNvPr id="4" name="Image" descr="Image of a drea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16" y="1104018"/>
            <a:ext cx="1480009" cy="18296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84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It Online Activity:</a:t>
            </a:r>
            <a:br>
              <a:rPr lang="en-US" dirty="0" smtClean="0"/>
            </a:br>
            <a:endParaRPr lang="en-US" sz="2400" dirty="0"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2919" y="2723318"/>
            <a:ext cx="2947482" cy="5920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60" baseline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sz="2400" dirty="0" smtClean="0">
                <a:latin typeface="+mj-lt"/>
              </a:rPr>
              <a:t>Dreams</a:t>
            </a:r>
            <a:endParaRPr lang="en-US" sz="24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20678" y="1244547"/>
            <a:ext cx="7315200" cy="4846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 Categories of Dreams: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Education and Training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Employment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Life (relationships and living independently)</a:t>
            </a:r>
          </a:p>
        </p:txBody>
      </p:sp>
      <p:pic>
        <p:nvPicPr>
          <p:cNvPr id="5" name="Image" descr="Image of education,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269" y="921061"/>
            <a:ext cx="2433156" cy="1615768"/>
          </a:xfrm>
          <a:prstGeom prst="rect">
            <a:avLst/>
          </a:prstGeom>
        </p:spPr>
      </p:pic>
      <p:pic>
        <p:nvPicPr>
          <p:cNvPr id="3" name="Image" descr="Image of Employment,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463" y="2943155"/>
            <a:ext cx="2997534" cy="2438470"/>
          </a:xfrm>
          <a:prstGeom prst="rect">
            <a:avLst/>
          </a:prstGeom>
        </p:spPr>
      </p:pic>
      <p:pic>
        <p:nvPicPr>
          <p:cNvPr id="6" name="Image" descr="Illustration of city buildings ,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15" y="4351194"/>
            <a:ext cx="2437446" cy="2282243"/>
          </a:xfrm>
          <a:prstGeom prst="rect">
            <a:avLst/>
          </a:prstGeom>
        </p:spPr>
      </p:pic>
      <p:pic>
        <p:nvPicPr>
          <p:cNvPr id="7" name="Image" descr="circle of friends,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47309"/>
            <a:ext cx="2276475" cy="2276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53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20" y="1414331"/>
            <a:ext cx="2947482" cy="3143894"/>
          </a:xfrm>
        </p:spPr>
        <p:txBody>
          <a:bodyPr/>
          <a:lstStyle/>
          <a:p>
            <a:r>
              <a:rPr lang="en-US" dirty="0" smtClean="0"/>
              <a:t>Map It Online Activity: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2400" dirty="0"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7650" y="2723317"/>
            <a:ext cx="2337881" cy="7914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60" baseline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sz="2400" dirty="0">
                <a:latin typeface="+mn-lt"/>
              </a:rPr>
              <a:t>Goal Testing Discussion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95914" y="1239757"/>
            <a:ext cx="7027524" cy="4324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Test </a:t>
            </a:r>
            <a:r>
              <a:rPr lang="en-US" dirty="0" smtClean="0"/>
              <a:t>It: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are the four steps for analyzing your dreams? 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Why </a:t>
            </a:r>
            <a:r>
              <a:rPr lang="en-US" dirty="0"/>
              <a:t>is it important to evaluate your dreams to see if it fits your traits, strengths, skills, values and personality?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Why </a:t>
            </a:r>
            <a:r>
              <a:rPr lang="en-US" dirty="0"/>
              <a:t>do you need to evaluate how much work the dream will take to become a goal?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Why </a:t>
            </a:r>
            <a:r>
              <a:rPr lang="en-US" dirty="0"/>
              <a:t>is </a:t>
            </a:r>
            <a:r>
              <a:rPr lang="en-US" dirty="0" smtClean="0"/>
              <a:t>the </a:t>
            </a:r>
            <a:r>
              <a:rPr lang="en-US" dirty="0"/>
              <a:t>last step important?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4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It Online Activity: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2400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7650" y="2723317"/>
            <a:ext cx="2337881" cy="7914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60" baseline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sz="2400" dirty="0">
                <a:latin typeface="+mn-lt"/>
              </a:rPr>
              <a:t>Goal Testing Discussion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95700" y="1244547"/>
            <a:ext cx="73152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Testing </a:t>
            </a:r>
            <a:r>
              <a:rPr lang="en-US" dirty="0" smtClean="0"/>
              <a:t>Goals with Marissa and Brandon: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did the </a:t>
            </a:r>
            <a:r>
              <a:rPr lang="en-US" dirty="0"/>
              <a:t>two </a:t>
            </a:r>
            <a:r>
              <a:rPr lang="en-US" i="1" dirty="0"/>
              <a:t>Map It</a:t>
            </a:r>
            <a:r>
              <a:rPr lang="en-US" dirty="0"/>
              <a:t> characters </a:t>
            </a:r>
            <a:r>
              <a:rPr lang="en-US" dirty="0" smtClean="0"/>
              <a:t>follow </a:t>
            </a:r>
            <a:r>
              <a:rPr lang="en-US" dirty="0"/>
              <a:t>the four-step process in goal </a:t>
            </a:r>
            <a:r>
              <a:rPr lang="en-US" dirty="0" smtClean="0"/>
              <a:t>testing?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Why do you think Marissa did not want her dream of owning a huge house to become a goal?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Why </a:t>
            </a:r>
            <a:r>
              <a:rPr lang="en-US" dirty="0"/>
              <a:t>do you think Brandon chose to make a goal about getting a Corvette?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Marissa still dreams of her own place to live, how can she change her dream to be more realistic and a better fit?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8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Dreams Art Cross Curriculum Activity: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740" y="1242555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After you’ve tested out your dreams, decide which one (or two) you would like to focus on by creating a collage, video, poem, or song: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Collage: use </a:t>
            </a:r>
            <a:r>
              <a:rPr lang="en-US" dirty="0"/>
              <a:t>drawings, pictures in magazines, </a:t>
            </a:r>
            <a:r>
              <a:rPr lang="en-US" dirty="0" smtClean="0"/>
              <a:t>multimedia, or </a:t>
            </a:r>
            <a:r>
              <a:rPr lang="en-US" dirty="0"/>
              <a:t>images copied from the Internet. 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Video: record yourself or images that represent your dream, add music, type, etc.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Poem: consider haiku, couplet, free verse with collage, or shape poetry can take on the features of your dream.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Song/Rap: create some lyrics and put to your style of background or theme music.   </a:t>
            </a:r>
          </a:p>
          <a:p>
            <a:pPr marL="0" indent="0">
              <a:buNone/>
            </a:pPr>
            <a:r>
              <a:rPr lang="en-US" dirty="0" smtClean="0"/>
              <a:t>Be creative!!</a:t>
            </a:r>
          </a:p>
        </p:txBody>
      </p:sp>
      <p:pic>
        <p:nvPicPr>
          <p:cNvPr id="6" name="Image" descr="iPad and microphone setup for recording student oral history interviews,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347070"/>
            <a:ext cx="2437005" cy="1326814"/>
          </a:xfrm>
          <a:prstGeom prst="rect">
            <a:avLst/>
          </a:prstGeom>
        </p:spPr>
      </p:pic>
      <p:pic>
        <p:nvPicPr>
          <p:cNvPr id="5" name="Image" descr="collage,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4833746"/>
            <a:ext cx="1410772" cy="1840138"/>
          </a:xfrm>
          <a:prstGeom prst="rect">
            <a:avLst/>
          </a:prstGeom>
        </p:spPr>
      </p:pic>
      <p:pic>
        <p:nvPicPr>
          <p:cNvPr id="7" name="Image" descr="collage,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524" y="4849294"/>
            <a:ext cx="2841983" cy="18587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1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Dreams Art Cross Curriculum Activity: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700" y="1244547"/>
            <a:ext cx="7315200" cy="4846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Inspiration to help get started: 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Song: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Soon We’ll Be Found, by </a:t>
            </a:r>
            <a:r>
              <a:rPr lang="en-US" dirty="0" err="1"/>
              <a:t>Sia</a:t>
            </a:r>
            <a:r>
              <a:rPr lang="en-US" dirty="0"/>
              <a:t>: </a:t>
            </a:r>
            <a:r>
              <a:rPr lang="en-US" u="sng" dirty="0">
                <a:hlinkClick r:id="rId3"/>
              </a:rPr>
              <a:t>https://youtu.be/t1x8DMfbYN4?list=PLx1wHz1f-8J_xKVdU7DGa5RWIwWzRWNVt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Happy by CM7 Deaf Film Camp: </a:t>
            </a:r>
            <a:r>
              <a:rPr lang="en-US" u="sng" dirty="0">
                <a:hlinkClick r:id="rId4"/>
              </a:rPr>
              <a:t>https://youtu.be/H3KSKS3TTbc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Poetry: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“Dreams” by Langston Hughes: </a:t>
            </a:r>
            <a:r>
              <a:rPr lang="en-US" u="sng" dirty="0">
                <a:hlinkClick r:id="rId5"/>
              </a:rPr>
              <a:t>https://youtu.be/-HSn3o0kv4k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Inspirational quotes: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“Obstacles cannot crush me.  Every obstacle yields to stern resolve. He who is fixed to a star does not change his mind.  Obstacles cannot crush me.”, Leonardo da Vinci (Artist, Inventor, Scientist)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4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Dreams </a:t>
            </a:r>
            <a:r>
              <a:rPr lang="en-US" dirty="0" smtClean="0"/>
              <a:t>Science/</a:t>
            </a:r>
            <a:br>
              <a:rPr lang="en-US" dirty="0" smtClean="0"/>
            </a:br>
            <a:r>
              <a:rPr lang="en-US" dirty="0" smtClean="0"/>
              <a:t>Engineering Cross </a:t>
            </a:r>
            <a:r>
              <a:rPr lang="en-US" dirty="0"/>
              <a:t>Curriculum Activity: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589" y="1242698"/>
            <a:ext cx="8078836" cy="402055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Learn more about the science </a:t>
            </a:r>
            <a:r>
              <a:rPr lang="en-US" dirty="0"/>
              <a:t>and engineering of Orville and Wilbur Wright by learning more of their </a:t>
            </a:r>
            <a:r>
              <a:rPr lang="en-US" dirty="0" smtClean="0"/>
              <a:t>story: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CommonLit</a:t>
            </a:r>
            <a:r>
              <a:rPr lang="en-US" dirty="0" smtClean="0"/>
              <a:t> (</a:t>
            </a:r>
            <a:r>
              <a:rPr lang="en-US" i="1" dirty="0"/>
              <a:t>T</a:t>
            </a:r>
            <a:r>
              <a:rPr lang="en-US" i="1" dirty="0" smtClean="0"/>
              <a:t>he </a:t>
            </a:r>
            <a:r>
              <a:rPr lang="en-US" i="1" dirty="0"/>
              <a:t>Wright Brothers: Air </a:t>
            </a:r>
            <a:r>
              <a:rPr lang="en-US" i="1" dirty="0" smtClean="0"/>
              <a:t>Pioneers)</a:t>
            </a:r>
            <a:r>
              <a:rPr lang="en-US" dirty="0" smtClean="0"/>
              <a:t>, </a:t>
            </a:r>
            <a:r>
              <a:rPr lang="en-US" u="sng" dirty="0">
                <a:hlinkClick r:id="rId3"/>
              </a:rPr>
              <a:t>https://www.commonlit.org/texts/the-wright-brothers-air-pioneers</a:t>
            </a:r>
            <a:r>
              <a:rPr lang="en-US" dirty="0"/>
              <a:t> </a:t>
            </a:r>
            <a:r>
              <a:rPr lang="en-US" dirty="0" smtClean="0"/>
              <a:t>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Ducksters (</a:t>
            </a:r>
            <a:r>
              <a:rPr lang="en-US" i="1" dirty="0" smtClean="0"/>
              <a:t>Wright Brothers</a:t>
            </a:r>
            <a:r>
              <a:rPr lang="en-US" dirty="0" smtClean="0"/>
              <a:t>), (</a:t>
            </a:r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://www.ducksters.com/biography/wright_brothers.php</a:t>
            </a:r>
            <a:r>
              <a:rPr lang="en-US" dirty="0"/>
              <a:t>).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Learn about concepts of flight (control, lift, and propulsion) with Inventing </a:t>
            </a:r>
            <a:r>
              <a:rPr lang="en-US" dirty="0"/>
              <a:t>Flight for Schools series on DCMP, </a:t>
            </a:r>
            <a:r>
              <a:rPr lang="en-US" u="sng" dirty="0">
                <a:hlinkClick r:id="rId5"/>
              </a:rPr>
              <a:t>https://</a:t>
            </a:r>
            <a:r>
              <a:rPr lang="en-US" u="sng" dirty="0" smtClean="0">
                <a:hlinkClick r:id="rId5"/>
              </a:rPr>
              <a:t>www.dcmp.org/media/5766-inventing-flight-for-schools-history-of-flight-videos</a:t>
            </a:r>
            <a:endParaRPr lang="en-US" u="sng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xplore Four Forces of Flight and Newton’s Laws: </a:t>
            </a:r>
            <a:r>
              <a:rPr lang="en-US" u="sng" dirty="0" smtClean="0">
                <a:hlinkClick r:id="rId6"/>
              </a:rPr>
              <a:t>https</a:t>
            </a:r>
            <a:r>
              <a:rPr lang="en-US" u="sng" dirty="0">
                <a:hlinkClick r:id="rId6"/>
              </a:rPr>
              <a:t>://</a:t>
            </a:r>
            <a:r>
              <a:rPr lang="en-US" u="sng" dirty="0" smtClean="0">
                <a:hlinkClick r:id="rId6"/>
              </a:rPr>
              <a:t>www.dcmp.org/media/5767-inventing-flight-for-schools-tutorials/stream?digest=32054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3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FRAME" val="DyutG5yi"/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rame">
  <a:themeElements>
    <a:clrScheme name="PEPNET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2B3383"/>
      </a:accent1>
      <a:accent2>
        <a:srgbClr val="FAB900"/>
      </a:accent2>
      <a:accent3>
        <a:srgbClr val="E98623"/>
      </a:accent3>
      <a:accent4>
        <a:srgbClr val="6B4E71"/>
      </a:accent4>
      <a:accent5>
        <a:srgbClr val="32495E"/>
      </a:accent5>
      <a:accent6>
        <a:srgbClr val="D95D39"/>
      </a:accent6>
      <a:hlink>
        <a:srgbClr val="90BB23"/>
      </a:hlink>
      <a:folHlink>
        <a:srgbClr val="EE7008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pIt Section 1 template" id="{23F11A74-5051-FD42-9697-29FC5CD80118}" vid="{D8C876DF-E026-0D4D-B5B3-1F99608BC7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MapIt Section 1 template</Template>
  <TotalTime>976</TotalTime>
  <Words>819</Words>
  <Application>Microsoft Office PowerPoint</Application>
  <PresentationFormat>Custom</PresentationFormat>
  <Paragraphs>73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Frame</vt:lpstr>
      <vt:lpstr>Dreams</vt:lpstr>
      <vt:lpstr>Kick-off Activity: </vt:lpstr>
      <vt:lpstr>Dreams Classroom Discussion Activity: </vt:lpstr>
      <vt:lpstr>Map It Online Activity: </vt:lpstr>
      <vt:lpstr>Map It Online Activity:   </vt:lpstr>
      <vt:lpstr>Map It Online Activity:   </vt:lpstr>
      <vt:lpstr>Dreams Art Cross Curriculum Activity:</vt:lpstr>
      <vt:lpstr>Dreams Art Cross Curriculum Activity:</vt:lpstr>
      <vt:lpstr>Dreams Science/ Engineering Cross Curriculum Activity:</vt:lpstr>
      <vt:lpstr>Closing Activity: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Dadmun, Melissa</dc:creator>
  <cp:lastModifiedBy>samudra</cp:lastModifiedBy>
  <cp:revision>72</cp:revision>
  <dcterms:created xsi:type="dcterms:W3CDTF">2017-05-12T19:19:56Z</dcterms:created>
  <dcterms:modified xsi:type="dcterms:W3CDTF">2017-09-07T12:08:00Z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EE9F4893-39FD-4466-9B77-253539389545</vt:lpwstr>
  </property>
  <property fmtid="{D5CDD505-2E9C-101B-9397-08002B2CF9AE}" pid="3" name="ArticulatePath">
    <vt:lpwstr>Dreams PowerPoint</vt:lpwstr>
  </property>
</Properties>
</file>